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sldIdLst>
    <p:sldId id="271" r:id="rId2"/>
    <p:sldId id="286" r:id="rId3"/>
    <p:sldId id="275" r:id="rId4"/>
    <p:sldId id="274" r:id="rId5"/>
    <p:sldId id="276" r:id="rId6"/>
    <p:sldId id="277" r:id="rId7"/>
    <p:sldId id="278" r:id="rId8"/>
    <p:sldId id="280" r:id="rId9"/>
    <p:sldId id="281" r:id="rId10"/>
    <p:sldId id="282" r:id="rId11"/>
    <p:sldId id="283" r:id="rId12"/>
    <p:sldId id="284" r:id="rId13"/>
    <p:sldId id="285" r:id="rId14"/>
  </p:sldIdLst>
  <p:sldSz cx="10440988" cy="7561263"/>
  <p:notesSz cx="9144000" cy="6858000"/>
  <p:defaultTextStyle>
    <a:defPPr>
      <a:defRPr lang="ru-RU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91" d="100"/>
          <a:sy n="91" d="100"/>
        </p:scale>
        <p:origin x="-114" y="-96"/>
      </p:cViewPr>
      <p:guideLst>
        <p:guide orient="horz" pos="2382"/>
        <p:guide pos="32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10441761" cy="7561263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42" y="1997664"/>
            <a:ext cx="6061877" cy="1670945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42" y="3967323"/>
            <a:ext cx="6061877" cy="1518924"/>
          </a:xfrm>
        </p:spPr>
        <p:txBody>
          <a:bodyPr anchor="t">
            <a:normAutofit/>
          </a:bodyPr>
          <a:lstStyle>
            <a:lvl1pPr marL="0" indent="0" algn="ctr">
              <a:buNone/>
              <a:defRPr sz="2300">
                <a:solidFill>
                  <a:schemeClr val="tx1"/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25738" y="5572933"/>
            <a:ext cx="768774" cy="308051"/>
          </a:xfrm>
        </p:spPr>
        <p:txBody>
          <a:bodyPr/>
          <a:lstStyle/>
          <a:p>
            <a:fld id="{30AACABB-3BBE-4B0F-87E6-580479FE8532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4542" y="5572933"/>
            <a:ext cx="4641421" cy="30805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4288" y="5572933"/>
            <a:ext cx="472132" cy="308051"/>
          </a:xfrm>
        </p:spPr>
        <p:txBody>
          <a:bodyPr/>
          <a:lstStyle/>
          <a:p>
            <a:fld id="{C2EF0A93-E3E8-428A-8C31-BDF0CC9A9ED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06318" y="3827301"/>
            <a:ext cx="58383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9319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793" y="5309218"/>
            <a:ext cx="7763069" cy="624855"/>
          </a:xfrm>
        </p:spPr>
        <p:txBody>
          <a:bodyPr anchor="b">
            <a:normAutofit/>
          </a:bodyPr>
          <a:lstStyle>
            <a:lvl1pPr algn="ctr">
              <a:defRPr sz="27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71825" y="1138857"/>
            <a:ext cx="8097340" cy="370595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514350" indent="0">
              <a:buNone/>
              <a:defRPr sz="1800"/>
            </a:lvl2pPr>
            <a:lvl3pPr marL="1028700" indent="0">
              <a:buNone/>
              <a:defRPr sz="1800"/>
            </a:lvl3pPr>
            <a:lvl4pPr marL="1543050" indent="0">
              <a:buNone/>
              <a:defRPr sz="1800"/>
            </a:lvl4pPr>
            <a:lvl5pPr marL="2057400" indent="0">
              <a:buNone/>
              <a:defRPr sz="1800"/>
            </a:lvl5pPr>
            <a:lvl6pPr marL="2571750" indent="0">
              <a:buNone/>
              <a:defRPr sz="1800"/>
            </a:lvl6pPr>
            <a:lvl7pPr marL="3086100" indent="0">
              <a:buNone/>
              <a:defRPr sz="1800"/>
            </a:lvl7pPr>
            <a:lvl8pPr marL="3600450" indent="0">
              <a:buNone/>
              <a:defRPr sz="1800"/>
            </a:lvl8pPr>
            <a:lvl9pPr marL="4114800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3793" y="5934073"/>
            <a:ext cx="7763069" cy="54434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CABB-3BBE-4B0F-87E6-580479FE8532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0A93-E3E8-428A-8C31-BDF0CC9A9E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705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793" y="999870"/>
            <a:ext cx="7763069" cy="3415534"/>
          </a:xfrm>
        </p:spPr>
        <p:txBody>
          <a:bodyPr anchor="ctr">
            <a:normAutofit/>
          </a:bodyPr>
          <a:lstStyle>
            <a:lvl1pPr algn="ctr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792" y="4714120"/>
            <a:ext cx="7763071" cy="17642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300">
                <a:solidFill>
                  <a:schemeClr val="tx1"/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CABB-3BBE-4B0F-87E6-580479FE8532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0A93-E3E8-428A-8C31-BDF0CC9A9ED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9803" y="4564761"/>
            <a:ext cx="75434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92029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595" y="1082846"/>
            <a:ext cx="7308064" cy="2613771"/>
          </a:xfrm>
        </p:spPr>
        <p:txBody>
          <a:bodyPr anchor="ctr">
            <a:normAutofit/>
          </a:bodyPr>
          <a:lstStyle>
            <a:lvl1pPr algn="ctr">
              <a:defRPr sz="36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173" y="3696617"/>
            <a:ext cx="6728634" cy="718786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514350" indent="0">
              <a:buFontTx/>
              <a:buNone/>
              <a:defRPr/>
            </a:lvl2pPr>
            <a:lvl3pPr marL="1028700" indent="0">
              <a:buFontTx/>
              <a:buNone/>
              <a:defRPr/>
            </a:lvl3pPr>
            <a:lvl4pPr marL="1543050" indent="0">
              <a:buFontTx/>
              <a:buNone/>
              <a:defRPr/>
            </a:lvl4pPr>
            <a:lvl5pPr marL="20574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790" y="4788800"/>
            <a:ext cx="7763073" cy="16896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300">
                <a:solidFill>
                  <a:schemeClr val="tx1"/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CABB-3BBE-4B0F-87E6-580479FE8532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0A93-E3E8-428A-8C31-BDF0CC9A9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70530" y="998203"/>
            <a:ext cx="522185" cy="644743"/>
          </a:xfrm>
          <a:prstGeom prst="rect">
            <a:avLst/>
          </a:prstGeom>
        </p:spPr>
        <p:txBody>
          <a:bodyPr vert="horz" lIns="102870" tIns="51435" rIns="102870" bIns="51435" rtlCol="0" anchor="ctr">
            <a:noAutofit/>
          </a:bodyPr>
          <a:lstStyle/>
          <a:p>
            <a:pPr lvl="0"/>
            <a:r>
              <a:rPr lang="en-US" sz="81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16242" y="3117858"/>
            <a:ext cx="522185" cy="644743"/>
          </a:xfrm>
          <a:prstGeom prst="rect">
            <a:avLst/>
          </a:prstGeom>
        </p:spPr>
        <p:txBody>
          <a:bodyPr vert="horz" lIns="102870" tIns="51435" rIns="102870" bIns="51435" rtlCol="0" anchor="ctr">
            <a:noAutofit/>
          </a:bodyPr>
          <a:lstStyle/>
          <a:p>
            <a:pPr lvl="0" algn="r"/>
            <a:r>
              <a:rPr lang="en-US" sz="81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59804" y="4564761"/>
            <a:ext cx="75310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83949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796" y="3647864"/>
            <a:ext cx="7763062" cy="1619420"/>
          </a:xfrm>
        </p:spPr>
        <p:txBody>
          <a:bodyPr anchor="b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795" y="5267284"/>
            <a:ext cx="7763064" cy="94863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CABB-3BBE-4B0F-87E6-580479FE8532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0A93-E3E8-428A-8C31-BDF0CC9A9E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68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328" y="1082846"/>
            <a:ext cx="7222332" cy="2473748"/>
          </a:xfrm>
        </p:spPr>
        <p:txBody>
          <a:bodyPr anchor="ctr">
            <a:normAutofit/>
          </a:bodyPr>
          <a:lstStyle>
            <a:lvl1pPr algn="ctr">
              <a:defRPr sz="36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343795" y="4012510"/>
            <a:ext cx="7763064" cy="977923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300">
                <a:solidFill>
                  <a:schemeClr val="tx1"/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792" y="4994168"/>
            <a:ext cx="7763071" cy="1484248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5143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CABB-3BBE-4B0F-87E6-580479FE8532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0A93-E3E8-428A-8C31-BDF0CC9A9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02605" y="988868"/>
            <a:ext cx="522185" cy="644743"/>
          </a:xfrm>
          <a:prstGeom prst="rect">
            <a:avLst/>
          </a:prstGeom>
        </p:spPr>
        <p:txBody>
          <a:bodyPr vert="horz" lIns="102870" tIns="51435" rIns="102870" bIns="51435" rtlCol="0" anchor="ctr">
            <a:noAutofit/>
          </a:bodyPr>
          <a:lstStyle/>
          <a:p>
            <a:pPr lvl="0"/>
            <a:r>
              <a:rPr lang="en-US" sz="9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34846" y="2875141"/>
            <a:ext cx="522185" cy="644743"/>
          </a:xfrm>
          <a:prstGeom prst="rect">
            <a:avLst/>
          </a:prstGeom>
        </p:spPr>
        <p:txBody>
          <a:bodyPr vert="horz" lIns="102870" tIns="51435" rIns="102870" bIns="51435" rtlCol="0" anchor="ctr">
            <a:noAutofit/>
          </a:bodyPr>
          <a:lstStyle/>
          <a:p>
            <a:pPr lvl="0" algn="r"/>
            <a:r>
              <a:rPr lang="en-US" sz="9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59804" y="3780632"/>
            <a:ext cx="75310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77618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792" y="1082846"/>
            <a:ext cx="7763069" cy="2529756"/>
          </a:xfrm>
        </p:spPr>
        <p:txBody>
          <a:bodyPr vert="horz" lIns="102870" tIns="51435" rIns="102870" bIns="51435" rtlCol="0" anchor="ctr">
            <a:normAutofit/>
          </a:bodyPr>
          <a:lstStyle>
            <a:lvl1pPr>
              <a:defRPr lang="en-US" sz="3600" b="0" dirty="0"/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343795" y="3931857"/>
            <a:ext cx="7763064" cy="998087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300">
                <a:solidFill>
                  <a:schemeClr val="tx1"/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793" y="4928824"/>
            <a:ext cx="7763069" cy="1549593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5143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CABB-3BBE-4B0F-87E6-580479FE8532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0A93-E3E8-428A-8C31-BDF0CC9A9ED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9808" y="3780632"/>
            <a:ext cx="754347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6487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3792" y="2745490"/>
            <a:ext cx="7763071" cy="3732928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CABB-3BBE-4B0F-87E6-580479FE8532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0A93-E3E8-428A-8C31-BDF0CC9A9ED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59804" y="2596133"/>
            <a:ext cx="75434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73063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8299" y="999870"/>
            <a:ext cx="1848560" cy="54785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3795" y="999870"/>
            <a:ext cx="5612726" cy="547854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CABB-3BBE-4B0F-87E6-580479FE8532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0A93-E3E8-428A-8C31-BDF0CC9A9ED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7131377" y="999870"/>
            <a:ext cx="0" cy="547854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5742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59803" y="2597886"/>
            <a:ext cx="75310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CABB-3BBE-4B0F-87E6-580479FE8532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0A93-E3E8-428A-8C31-BDF0CC9A9E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530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803" y="1809734"/>
            <a:ext cx="7531047" cy="2009406"/>
          </a:xfrm>
        </p:spPr>
        <p:txBody>
          <a:bodyPr anchor="b">
            <a:normAutofit/>
          </a:bodyPr>
          <a:lstStyle>
            <a:lvl1pPr algn="ctr">
              <a:defRPr sz="45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803" y="4117856"/>
            <a:ext cx="7531047" cy="1201792"/>
          </a:xfrm>
        </p:spPr>
        <p:txBody>
          <a:bodyPr anchor="t">
            <a:normAutofit/>
          </a:bodyPr>
          <a:lstStyle>
            <a:lvl1pPr marL="0" indent="0" algn="ctr">
              <a:buNone/>
              <a:defRPr sz="2700">
                <a:solidFill>
                  <a:schemeClr val="tx1"/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CABB-3BBE-4B0F-87E6-580479FE8532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0A93-E3E8-428A-8C31-BDF0CC9A9ED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59804" y="3968497"/>
            <a:ext cx="75310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963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59803" y="2597886"/>
            <a:ext cx="75310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793" y="1009202"/>
            <a:ext cx="7763069" cy="14375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793" y="2742218"/>
            <a:ext cx="3810961" cy="380079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022" y="2742218"/>
            <a:ext cx="3810961" cy="380079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CABB-3BBE-4B0F-87E6-580479FE8532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0A93-E3E8-428A-8C31-BDF0CC9A9E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097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795" y="2931156"/>
            <a:ext cx="3810961" cy="635356"/>
          </a:xfrm>
        </p:spPr>
        <p:txBody>
          <a:bodyPr anchor="b">
            <a:noAutofit/>
          </a:bodyPr>
          <a:lstStyle>
            <a:lvl1pPr marL="0" indent="0">
              <a:buNone/>
              <a:defRPr sz="2700" b="0">
                <a:solidFill>
                  <a:schemeClr val="accent1"/>
                </a:solidFill>
              </a:defRPr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3795" y="3575848"/>
            <a:ext cx="3810961" cy="298417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0231" y="2931156"/>
            <a:ext cx="3810961" cy="635356"/>
          </a:xfrm>
        </p:spPr>
        <p:txBody>
          <a:bodyPr anchor="b">
            <a:noAutofit/>
          </a:bodyPr>
          <a:lstStyle>
            <a:lvl1pPr marL="0" indent="0">
              <a:buNone/>
              <a:defRPr sz="2700" b="0">
                <a:solidFill>
                  <a:schemeClr val="accent1"/>
                </a:solidFill>
              </a:defRPr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0231" y="3575848"/>
            <a:ext cx="3810961" cy="298417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CABB-3BBE-4B0F-87E6-580479FE8532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0A93-E3E8-428A-8C31-BDF0CC9A9ED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459804" y="2596133"/>
            <a:ext cx="75310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49379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792" y="1009202"/>
            <a:ext cx="7763070" cy="14375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CABB-3BBE-4B0F-87E6-580479FE8532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0A93-E3E8-428A-8C31-BDF0CC9A9ED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59804" y="2596133"/>
            <a:ext cx="75310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0798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CABB-3BBE-4B0F-87E6-580479FE8532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0A93-E3E8-428A-8C31-BDF0CC9A9E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632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792" y="1530923"/>
            <a:ext cx="2896618" cy="1512253"/>
          </a:xfrm>
        </p:spPr>
        <p:txBody>
          <a:bodyPr anchor="b">
            <a:normAutofit/>
          </a:bodyPr>
          <a:lstStyle>
            <a:lvl1pPr algn="ctr">
              <a:defRPr sz="27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454" y="1082847"/>
            <a:ext cx="4402410" cy="539557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3792" y="3341890"/>
            <a:ext cx="2896618" cy="268845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CABB-3BBE-4B0F-87E6-580479FE8532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0A93-E3E8-428A-8C31-BDF0CC9A9ED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59804" y="3211203"/>
            <a:ext cx="266459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162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792" y="2077012"/>
            <a:ext cx="4147395" cy="1512253"/>
          </a:xfrm>
        </p:spPr>
        <p:txBody>
          <a:bodyPr anchor="b">
            <a:normAutofit/>
          </a:bodyPr>
          <a:lstStyle>
            <a:lvl1pPr algn="ctr">
              <a:defRPr sz="27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18238" y="1138857"/>
            <a:ext cx="3344979" cy="528355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514350" indent="0">
              <a:buNone/>
              <a:defRPr sz="1800"/>
            </a:lvl2pPr>
            <a:lvl3pPr marL="1028700" indent="0">
              <a:buNone/>
              <a:defRPr sz="1800"/>
            </a:lvl3pPr>
            <a:lvl4pPr marL="1543050" indent="0">
              <a:buNone/>
              <a:defRPr sz="1800"/>
            </a:lvl4pPr>
            <a:lvl5pPr marL="2057400" indent="0">
              <a:buNone/>
              <a:defRPr sz="1800"/>
            </a:lvl5pPr>
            <a:lvl6pPr marL="2571750" indent="0">
              <a:buNone/>
              <a:defRPr sz="1800"/>
            </a:lvl6pPr>
            <a:lvl7pPr marL="3086100" indent="0">
              <a:buNone/>
              <a:defRPr sz="1800"/>
            </a:lvl7pPr>
            <a:lvl8pPr marL="3600450" indent="0">
              <a:buNone/>
              <a:defRPr sz="1800"/>
            </a:lvl8pPr>
            <a:lvl9pPr marL="4114800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3792" y="3589265"/>
            <a:ext cx="4147394" cy="201633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CABB-3BBE-4B0F-87E6-580479FE8532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0A93-E3E8-428A-8C31-BDF0CC9A9E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0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0450656" cy="7561263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3793" y="1009202"/>
            <a:ext cx="7763069" cy="1437574"/>
          </a:xfrm>
          <a:prstGeom prst="rect">
            <a:avLst/>
          </a:prstGeom>
          <a:effectLst/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792" y="2745490"/>
            <a:ext cx="7763071" cy="3798269"/>
          </a:xfrm>
          <a:prstGeom prst="rect">
            <a:avLst/>
          </a:prstGeom>
        </p:spPr>
        <p:txBody>
          <a:bodyPr vert="horz" lIns="102870" tIns="51435" rIns="102870" bIns="51435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8303" y="6571764"/>
            <a:ext cx="1311156" cy="30805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AACABB-3BBE-4B0F-87E6-580479FE8532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792" y="6571764"/>
            <a:ext cx="5828715" cy="30805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5254" y="6571764"/>
            <a:ext cx="451609" cy="30805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EF0A93-E3E8-428A-8C31-BDF0CC9A9E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811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</p:sldLayoutIdLst>
  <p:txStyles>
    <p:titleStyle>
      <a:lvl1pPr algn="ctr" defTabSz="514350" rtl="0" eaLnBrk="1" latinLnBrk="0" hangingPunct="1">
        <a:spcBef>
          <a:spcPct val="0"/>
        </a:spcBef>
        <a:buNone/>
        <a:defRPr sz="45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1469" indent="-321469" algn="l" defTabSz="514350" rtl="0" eaLnBrk="1" latinLnBrk="0" hangingPunct="1">
        <a:spcBef>
          <a:spcPct val="20000"/>
        </a:spcBef>
        <a:spcAft>
          <a:spcPts val="675"/>
        </a:spcAft>
        <a:buClr>
          <a:schemeClr val="accent1"/>
        </a:buClr>
        <a:buSzPct val="115000"/>
        <a:buFont typeface="Arial"/>
        <a:buChar char="•"/>
        <a:defRPr sz="2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35819" indent="-321469" algn="l" defTabSz="514350" rtl="0" eaLnBrk="1" latinLnBrk="0" hangingPunct="1">
        <a:spcBef>
          <a:spcPct val="20000"/>
        </a:spcBef>
        <a:spcAft>
          <a:spcPts val="675"/>
        </a:spcAft>
        <a:buClr>
          <a:schemeClr val="accent1"/>
        </a:buClr>
        <a:buSzPct val="115000"/>
        <a:buFont typeface="Arial"/>
        <a:buChar char="•"/>
        <a:defRPr sz="23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350169" indent="-321469" algn="l" defTabSz="514350" rtl="0" eaLnBrk="1" latinLnBrk="0" hangingPunct="1">
        <a:spcBef>
          <a:spcPct val="20000"/>
        </a:spcBef>
        <a:spcAft>
          <a:spcPts val="675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735931" indent="-192881" algn="l" defTabSz="514350" rtl="0" eaLnBrk="1" latinLnBrk="0" hangingPunct="1">
        <a:spcBef>
          <a:spcPct val="20000"/>
        </a:spcBef>
        <a:spcAft>
          <a:spcPts val="675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250281" indent="-192881" algn="l" defTabSz="514350" rtl="0" eaLnBrk="1" latinLnBrk="0" hangingPunct="1">
        <a:spcBef>
          <a:spcPct val="20000"/>
        </a:spcBef>
        <a:spcAft>
          <a:spcPts val="675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828925" indent="-257175" algn="l" defTabSz="514350" rtl="0" eaLnBrk="1" latinLnBrk="0" hangingPunct="1">
        <a:spcBef>
          <a:spcPct val="20000"/>
        </a:spcBef>
        <a:spcAft>
          <a:spcPts val="675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343275" indent="-257175" algn="l" defTabSz="514350" rtl="0" eaLnBrk="1" latinLnBrk="0" hangingPunct="1">
        <a:spcBef>
          <a:spcPct val="20000"/>
        </a:spcBef>
        <a:spcAft>
          <a:spcPts val="675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857625" indent="-257175" algn="l" defTabSz="514350" rtl="0" eaLnBrk="1" latinLnBrk="0" hangingPunct="1">
        <a:spcBef>
          <a:spcPct val="20000"/>
        </a:spcBef>
        <a:spcAft>
          <a:spcPts val="675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371975" indent="-257175" algn="l" defTabSz="514350" rtl="0" eaLnBrk="1" latinLnBrk="0" hangingPunct="1">
        <a:spcBef>
          <a:spcPct val="20000"/>
        </a:spcBef>
        <a:spcAft>
          <a:spcPts val="675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5143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5143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5143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5143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5143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5143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5143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5143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Урало-сибирская роспись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7209" y="2153357"/>
            <a:ext cx="7689050" cy="433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09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2765" y="1858118"/>
            <a:ext cx="3696353" cy="3845027"/>
          </a:xfrm>
        </p:spPr>
      </p:pic>
    </p:spTree>
    <p:extLst>
      <p:ext uri="{BB962C8B-B14F-4D97-AF65-F5344CB8AC3E}">
        <p14:creationId xmlns:p14="http://schemas.microsoft.com/office/powerpoint/2010/main" xmlns="" val="110334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987" y="1203783"/>
            <a:ext cx="5165268" cy="529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88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5840" y="1519777"/>
            <a:ext cx="4364872" cy="4889010"/>
          </a:xfrm>
        </p:spPr>
      </p:pic>
    </p:spTree>
    <p:extLst>
      <p:ext uri="{BB962C8B-B14F-4D97-AF65-F5344CB8AC3E}">
        <p14:creationId xmlns:p14="http://schemas.microsoft.com/office/powerpoint/2010/main" xmlns="" val="70063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1953" y="1339209"/>
            <a:ext cx="3972855" cy="5114852"/>
          </a:xfrm>
        </p:spPr>
      </p:pic>
    </p:spTree>
    <p:extLst>
      <p:ext uri="{BB962C8B-B14F-4D97-AF65-F5344CB8AC3E}">
        <p14:creationId xmlns:p14="http://schemas.microsoft.com/office/powerpoint/2010/main" xmlns="" val="335938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3792" y="861848"/>
            <a:ext cx="7831739" cy="568191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Презентацию подготовила воспитатель МДОУ </a:t>
            </a:r>
            <a:r>
              <a:rPr lang="ru-RU" b="1" dirty="0" smtClean="0"/>
              <a:t>«</a:t>
            </a:r>
            <a:r>
              <a:rPr lang="ru-RU" b="1" dirty="0" smtClean="0"/>
              <a:t>Кизильский детский сад №3»</a:t>
            </a:r>
          </a:p>
          <a:p>
            <a:pPr algn="ctr"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Карпичева А. Л.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3754" y="2865112"/>
            <a:ext cx="3297223" cy="389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225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700" b="1" dirty="0"/>
              <a:t>Урало-сибирская роспись</a:t>
            </a:r>
            <a:r>
              <a:rPr lang="ru-RU" sz="2700" dirty="0"/>
              <a:t> – это одна из разновидностей свободной кистевой росписи масляными красками, распространенная на Урале и в Западной Сибири. 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3966" y="2745490"/>
            <a:ext cx="4362722" cy="36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279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72359" y="1312720"/>
            <a:ext cx="8755117" cy="968535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Большой поток переселенцев положил начало широкому строительству не только жилых зданий, но и общественных построек. </a:t>
            </a:r>
            <a:r>
              <a:rPr lang="ru-RU" sz="2400" dirty="0"/>
              <a:t>Потребность в их красочном убранстве помогла зарождению на </a:t>
            </a:r>
            <a:r>
              <a:rPr lang="ru-RU" sz="2400" dirty="0" smtClean="0"/>
              <a:t>Урале ремесленных </a:t>
            </a:r>
            <a:r>
              <a:rPr lang="ru-RU" sz="2400" dirty="0"/>
              <a:t>художественных центров</a:t>
            </a:r>
            <a:r>
              <a:rPr lang="ru-RU" sz="2400" dirty="0"/>
              <a:t>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6980" y="3122392"/>
            <a:ext cx="5187029" cy="3798134"/>
          </a:xfrm>
        </p:spPr>
      </p:pic>
    </p:spTree>
    <p:extLst>
      <p:ext uri="{BB962C8B-B14F-4D97-AF65-F5344CB8AC3E}">
        <p14:creationId xmlns:p14="http://schemas.microsoft.com/office/powerpoint/2010/main" xmlns="" val="357234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45931" y="756745"/>
            <a:ext cx="8597462" cy="1818289"/>
          </a:xfrm>
        </p:spPr>
        <p:txBody>
          <a:bodyPr>
            <a:noAutofit/>
          </a:bodyPr>
          <a:lstStyle/>
          <a:p>
            <a:pPr algn="l"/>
            <a:r>
              <a:rPr lang="ru-RU" sz="2100" dirty="0"/>
              <a:t>Роспись предполагает особую технику мазка (</a:t>
            </a:r>
            <a:r>
              <a:rPr lang="ru-RU" sz="2100" dirty="0" err="1"/>
              <a:t>разбел</a:t>
            </a:r>
            <a:r>
              <a:rPr lang="ru-RU" sz="2100" dirty="0"/>
              <a:t>), когда на кисть одновременно с белилами берётся цветная краска. В XVII веке двухцветный мазок в Сибирь и на Урал принесли поморы из Архангельского края, а в конце XVIII – начале XIX вв. переселенцы с юга России и Украины – внесли в колорит росписи обилие фантазийных форм и богатую (южную) цветовую гамму.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3570" y="3601235"/>
            <a:ext cx="4423704" cy="3242982"/>
          </a:xfrm>
        </p:spPr>
      </p:pic>
    </p:spTree>
    <p:extLst>
      <p:ext uri="{BB962C8B-B14F-4D97-AF65-F5344CB8AC3E}">
        <p14:creationId xmlns:p14="http://schemas.microsoft.com/office/powerpoint/2010/main" xmlns="" val="218565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1082" y="797711"/>
            <a:ext cx="4218824" cy="5604344"/>
          </a:xfrm>
        </p:spPr>
      </p:pic>
    </p:spTree>
    <p:extLst>
      <p:ext uri="{BB962C8B-B14F-4D97-AF65-F5344CB8AC3E}">
        <p14:creationId xmlns:p14="http://schemas.microsoft.com/office/powerpoint/2010/main" xmlns="" val="8837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9933" y="957316"/>
            <a:ext cx="3873586" cy="5298738"/>
          </a:xfrm>
        </p:spPr>
      </p:pic>
    </p:spTree>
    <p:extLst>
      <p:ext uri="{BB962C8B-B14F-4D97-AF65-F5344CB8AC3E}">
        <p14:creationId xmlns:p14="http://schemas.microsoft.com/office/powerpoint/2010/main" xmlns="" val="286709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43793" y="752365"/>
            <a:ext cx="7758537" cy="1694411"/>
          </a:xfrm>
        </p:spPr>
        <p:txBody>
          <a:bodyPr>
            <a:normAutofit/>
          </a:bodyPr>
          <a:lstStyle/>
          <a:p>
            <a:pPr algn="l"/>
            <a:endParaRPr lang="ru-RU" sz="4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8542" y="998355"/>
            <a:ext cx="4088604" cy="5564553"/>
          </a:xfrm>
        </p:spPr>
      </p:pic>
    </p:spTree>
    <p:extLst>
      <p:ext uri="{BB962C8B-B14F-4D97-AF65-F5344CB8AC3E}">
        <p14:creationId xmlns:p14="http://schemas.microsoft.com/office/powerpoint/2010/main" xmlns="" val="203884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Последовательность росписи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3895" y="3226208"/>
            <a:ext cx="2175206" cy="244690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2227" y="3373233"/>
            <a:ext cx="2381849" cy="229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964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281</TotalTime>
  <Words>118</Words>
  <Application>Microsoft Office PowerPoint</Application>
  <PresentationFormat>Произвольный</PresentationFormat>
  <Paragraphs>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Натуральные материалы</vt:lpstr>
      <vt:lpstr>Урало-сибирская роспись</vt:lpstr>
      <vt:lpstr>Слайд 2</vt:lpstr>
      <vt:lpstr>Урало-сибирская роспись – это одна из разновидностей свободной кистевой росписи масляными красками, распространенная на Урале и в Западной Сибири. </vt:lpstr>
      <vt:lpstr>Большой поток переселенцев положил начало широкому строительству не только жилых зданий, но и общественных построек. Потребность в их красочном убранстве помогла зарождению на Урале ремесленных художественных центров.</vt:lpstr>
      <vt:lpstr>Роспись предполагает особую технику мазка (разбел), когда на кисть одновременно с белилами берётся цветная краска. В XVII веке двухцветный мазок в Сибирь и на Урал принесли поморы из Архангельского края, а в конце XVIII – начале XIX вв. переселенцы с юга России и Украины – внесли в колорит росписи обилие фантазийных форм и богатую (южную) цветовую гамму.</vt:lpstr>
      <vt:lpstr>Слайд 6</vt:lpstr>
      <vt:lpstr>Слайд 7</vt:lpstr>
      <vt:lpstr>Слайд 8</vt:lpstr>
      <vt:lpstr>Последовательность росписи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Дорожные знаки</dc:title>
  <dc:creator>ноутбук</dc:creator>
  <cp:lastModifiedBy>User</cp:lastModifiedBy>
  <cp:revision>31</cp:revision>
  <dcterms:created xsi:type="dcterms:W3CDTF">2014-07-13T03:19:50Z</dcterms:created>
  <dcterms:modified xsi:type="dcterms:W3CDTF">2016-01-20T14:15:46Z</dcterms:modified>
</cp:coreProperties>
</file>